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12" r:id="rId1"/>
  </p:sldMasterIdLst>
  <p:notesMasterIdLst>
    <p:notesMasterId r:id="rId18"/>
  </p:notesMasterIdLst>
  <p:sldIdLst>
    <p:sldId id="256" r:id="rId2"/>
    <p:sldId id="257" r:id="rId3"/>
    <p:sldId id="266" r:id="rId4"/>
    <p:sldId id="258" r:id="rId5"/>
    <p:sldId id="259" r:id="rId6"/>
    <p:sldId id="269" r:id="rId7"/>
    <p:sldId id="260" r:id="rId8"/>
    <p:sldId id="261" r:id="rId9"/>
    <p:sldId id="270" r:id="rId10"/>
    <p:sldId id="271" r:id="rId11"/>
    <p:sldId id="272" r:id="rId12"/>
    <p:sldId id="262" r:id="rId13"/>
    <p:sldId id="263" r:id="rId14"/>
    <p:sldId id="264" r:id="rId15"/>
    <p:sldId id="265" r:id="rId16"/>
    <p:sldId id="273" r:id="rId17"/>
  </p:sldIdLst>
  <p:sldSz cx="14630400" cy="8229600"/>
  <p:notesSz cx="8229600" cy="14630400"/>
  <p:embeddedFontLst>
    <p:embeddedFont>
      <p:font typeface="Inter" panose="020B0604020202020204" charset="0"/>
      <p:regular r:id="rId19"/>
    </p:embeddedFont>
    <p:embeddedFont>
      <p:font typeface="Tw Cen MT" panose="020B0602020104020603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523" autoAdjust="0"/>
  </p:normalViewPr>
  <p:slideViewPr>
    <p:cSldViewPr snapToGrid="0" snapToObjects="1">
      <p:cViewPr varScale="1">
        <p:scale>
          <a:sx n="55" d="100"/>
          <a:sy n="55" d="100"/>
        </p:scale>
        <p:origin x="12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echukwu Enem" userId="e0e5019efdb963b0" providerId="LiveId" clId="{A0C86423-9F91-4E8B-B120-E9BC0F87B40D}"/>
    <pc:docChg chg="custSel modSld">
      <pc:chgData name="Kenechukwu Enem" userId="e0e5019efdb963b0" providerId="LiveId" clId="{A0C86423-9F91-4E8B-B120-E9BC0F87B40D}" dt="2025-07-14T13:04:10.480" v="26" actId="108"/>
      <pc:docMkLst>
        <pc:docMk/>
      </pc:docMkLst>
      <pc:sldChg chg="modSp mod">
        <pc:chgData name="Kenechukwu Enem" userId="e0e5019efdb963b0" providerId="LiveId" clId="{A0C86423-9F91-4E8B-B120-E9BC0F87B40D}" dt="2025-07-13T23:43:23.220" v="15" actId="20577"/>
        <pc:sldMkLst>
          <pc:docMk/>
          <pc:sldMk cId="0" sldId="256"/>
        </pc:sldMkLst>
        <pc:spChg chg="mod">
          <ac:chgData name="Kenechukwu Enem" userId="e0e5019efdb963b0" providerId="LiveId" clId="{A0C86423-9F91-4E8B-B120-E9BC0F87B40D}" dt="2025-07-13T23:43:23.220" v="15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 setBg">
        <pc:chgData name="Kenechukwu Enem" userId="e0e5019efdb963b0" providerId="LiveId" clId="{A0C86423-9F91-4E8B-B120-E9BC0F87B40D}" dt="2025-07-14T13:04:10.480" v="26" actId="108"/>
        <pc:sldMkLst>
          <pc:docMk/>
          <pc:sldMk cId="4075838664" sldId="272"/>
        </pc:sldMkLst>
        <pc:spChg chg="mod">
          <ac:chgData name="Kenechukwu Enem" userId="e0e5019efdb963b0" providerId="LiveId" clId="{A0C86423-9F91-4E8B-B120-E9BC0F87B40D}" dt="2025-07-14T13:04:10.480" v="26" actId="108"/>
          <ac:spMkLst>
            <pc:docMk/>
            <pc:sldMk cId="4075838664" sldId="272"/>
            <ac:spMk id="2" creationId="{E981F25C-8B61-69F6-6CC8-F489772AAC53}"/>
          </ac:spMkLst>
        </pc:spChg>
        <pc:spChg chg="mod ord">
          <ac:chgData name="Kenechukwu Enem" userId="e0e5019efdb963b0" providerId="LiveId" clId="{A0C86423-9F91-4E8B-B120-E9BC0F87B40D}" dt="2025-07-14T13:02:39.522" v="21" actId="403"/>
          <ac:spMkLst>
            <pc:docMk/>
            <pc:sldMk cId="4075838664" sldId="272"/>
            <ac:spMk id="4" creationId="{E73EA257-259F-15EF-85BD-EEB96A387DD5}"/>
          </ac:spMkLst>
        </pc:spChg>
        <pc:spChg chg="add">
          <ac:chgData name="Kenechukwu Enem" userId="e0e5019efdb963b0" providerId="LiveId" clId="{A0C86423-9F91-4E8B-B120-E9BC0F87B40D}" dt="2025-07-14T13:02:10.840" v="20" actId="26606"/>
          <ac:spMkLst>
            <pc:docMk/>
            <pc:sldMk cId="4075838664" sldId="272"/>
            <ac:spMk id="55" creationId="{D69C6F6C-9F48-44F2-BD23-28124DFDA91E}"/>
          </ac:spMkLst>
        </pc:spChg>
        <pc:grpChg chg="add">
          <ac:chgData name="Kenechukwu Enem" userId="e0e5019efdb963b0" providerId="LiveId" clId="{A0C86423-9F91-4E8B-B120-E9BC0F87B40D}" dt="2025-07-14T13:02:10.840" v="20" actId="26606"/>
          <ac:grpSpMkLst>
            <pc:docMk/>
            <pc:sldMk cId="4075838664" sldId="272"/>
            <ac:grpSpMk id="14" creationId="{6793DC89-E9E3-46CC-9998-C0B67D0F4759}"/>
          </ac:grpSpMkLst>
        </pc:grpChg>
        <pc:picChg chg="add mod">
          <ac:chgData name="Kenechukwu Enem" userId="e0e5019efdb963b0" providerId="LiveId" clId="{A0C86423-9F91-4E8B-B120-E9BC0F87B40D}" dt="2025-07-14T13:02:10.840" v="20" actId="26606"/>
          <ac:picMkLst>
            <pc:docMk/>
            <pc:sldMk cId="4075838664" sldId="272"/>
            <ac:picMk id="5" creationId="{4AB72198-7F49-064D-5A20-5856C71A781E}"/>
          </ac:picMkLst>
        </pc:picChg>
        <pc:picChg chg="add mod">
          <ac:chgData name="Kenechukwu Enem" userId="e0e5019efdb963b0" providerId="LiveId" clId="{A0C86423-9F91-4E8B-B120-E9BC0F87B40D}" dt="2025-07-14T13:02:10.840" v="20" actId="26606"/>
          <ac:picMkLst>
            <pc:docMk/>
            <pc:sldMk cId="4075838664" sldId="272"/>
            <ac:picMk id="7" creationId="{445909A4-6CCF-FD60-CF62-E018F2452D0C}"/>
          </ac:picMkLst>
        </pc:picChg>
        <pc:picChg chg="del">
          <ac:chgData name="Kenechukwu Enem" userId="e0e5019efdb963b0" providerId="LiveId" clId="{A0C86423-9F91-4E8B-B120-E9BC0F87B40D}" dt="2025-07-14T12:58:25.406" v="16" actId="478"/>
          <ac:picMkLst>
            <pc:docMk/>
            <pc:sldMk cId="4075838664" sldId="272"/>
            <ac:picMk id="8" creationId="{7376DCCB-1C8C-4321-7A37-4A175B6BC3F4}"/>
          </ac:picMkLst>
        </pc:picChg>
        <pc:picChg chg="add">
          <ac:chgData name="Kenechukwu Enem" userId="e0e5019efdb963b0" providerId="LiveId" clId="{A0C86423-9F91-4E8B-B120-E9BC0F87B40D}" dt="2025-07-14T13:02:10.840" v="20" actId="26606"/>
          <ac:picMkLst>
            <pc:docMk/>
            <pc:sldMk cId="4075838664" sldId="272"/>
            <ac:picMk id="12" creationId="{3B54EE56-CEC8-4067-8435-4D5937939A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85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Negatives (38)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model correctly predicted survival for 38 patients who actually survived.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Positives (3)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model incorrectly predicted death for 3 patients who actually survived.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Negatives (6)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model missed 6 patients who died, predicting they would survive.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Positives (13)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model correctly identified 13 patients who died.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2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Ethical deployment of machine learning in healthcare demands rigorous attention to patient privacy, fairness, and transparency. Adherence to established guidelines ensures responsible and trustworthy AI integration.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models on external, diverse datasets such as </a:t>
            </a: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MIMIC-III [18]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enhance generalizability and robustness.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real-time patient data from wearables and continuous monitoring devices for dynamic risk assessment.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</a:t>
            </a:r>
            <a:r>
              <a:rPr lang="en-US" sz="1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LSTM networks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advanced temporal modeling of patient health trajectories, capturing complex patterns over time.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interpretable AI solutions to provide clinicians with clear insights into model predictions, fostering trust and adoption.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</a:t>
            </a: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emerges as a robust and highly effective model for predicting heart failure mortality, demonstrating superior performance metrics.</a:t>
            </a:r>
            <a:b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validation on external datasets and data expansion are crucial steps to further enhance reliability and prepare for widespread deployment.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Heart failure (HF) represents a major public health challenge, with a prevalence in the adult population, rising to over 10% among those over 70 years [6]. It is a complex syndrome resulting from structural or functional cardiac abnormalities, leading to inadequate blood supply to meet metabolic demands. Symptoms such as dyspnea, edema, and fatigue often necessitate hospitalization, with a 5-year mortality rate exceeding 50% post-diagnosis [7]. The economic impact is profound, with annual costs in the U.S. reaching $31 billion, driven by hospital readmissions and chronic care [8]. Accurate prediction of mortality risk is essential for early intervention, yet traditional risk scores like the Seattle Heart Failure Model often underperform due to limited data granularity [9].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study leverages the Heart Failure Clinical Records Dataset from the UCI Machine Learning Repository [2], containing 299 patient records with 13 features, including age, serum creatinine, ejection fraction, and a binary DEATH_EVENT variable. The dataset's small size and imbalance (68% survival, 32% mortality) mirror challenges noted in prior research [1], which reported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LightGBM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achieving 89% accuracy and 93% AUC. To address these, we implemented SMOTE and data augmentation, expanding the training set to over 10,000 rows, and evaluated six machine learning models with robust validation. The objective is to develop a high-accuracy predictive tool to identify at-risk patients, offering actionable insights for clinicians. This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47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missing values</a:t>
            </a:r>
          </a:p>
          <a:p>
            <a:r>
              <a:rPr lang="en-US" dirty="0" err="1"/>
              <a:t>StandardScaler</a:t>
            </a:r>
            <a:r>
              <a:rPr lang="en-US" dirty="0"/>
              <a:t> for normalization</a:t>
            </a:r>
          </a:p>
          <a:p>
            <a:r>
              <a:rPr lang="en-US" dirty="0"/>
              <a:t>SMOTE for class balancing</a:t>
            </a:r>
          </a:p>
          <a:p>
            <a:r>
              <a:rPr lang="en-US" dirty="0"/>
              <a:t>Gaussian noise for augmentation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(-0.53)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Strong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correlation. Longer follow-up time is associated with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chance of death, possibly indicating survival bias.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Serum Creatinine (0.29)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Moderate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correlation. Higher levels are associated with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risk of death, likely reflecting kidney dysfunction.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Ejection Fraction (-0.27)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Moderate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correlation. Lower ejection fraction (weaker heart pumping ability) is associated with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risk of death.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 (0.25)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Moderate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correlation. Older age is associated with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risk of death.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61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achieved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highest test 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indicating it was the most effective model in correctly classifying both death and survival outcomes.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Bagging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followed closely with an accuracy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suggesting strong ensemble performance.</a:t>
            </a: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LightGBM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also performed well with an accuracy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making it a competitive alternative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achieved a respectable accuracy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showing that even a single-tree model can perform well with proper tuning.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 (SVM)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had lower accuracies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0.78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respectively. While these models are simpler and more interpretable, they may not capture complex patterns in the data as effectively as ensemble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Observations:</a:t>
            </a: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achieved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highest AUC (0.90)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indicating it has the strongest ability to distinguish between death and survival outcomes. This makes it the most effective model in terms of overall classification performance.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follows closely with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 of 0.89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showing that despite its simplicity, it performs nearly as well as more complex models.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Bagging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also performs strongly with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 of 0.87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reflecting the power of ensemble methods in improving predictive accuracy.</a:t>
            </a: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LightGBM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shows competitive performance with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 of 0.86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making it a viable alternative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 (SVM)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have lower AUCs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respectively, indicating relatively weaker discriminative power.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dashed line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represents a random classifier (AUC = 0.5), serving as a baseline. All models significantly outperform this baseline, confirming their predictive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3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2766061" cy="82296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1709" y="1346836"/>
            <a:ext cx="10549890" cy="2865120"/>
          </a:xfrm>
        </p:spPr>
        <p:txBody>
          <a:bodyPr anchor="b">
            <a:normAutofit/>
          </a:bodyPr>
          <a:lstStyle>
            <a:lvl1pPr algn="l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709" y="4322446"/>
            <a:ext cx="10549890" cy="1986914"/>
          </a:xfrm>
        </p:spPr>
        <p:txBody>
          <a:bodyPr>
            <a:normAutofit/>
          </a:bodyPr>
          <a:lstStyle>
            <a:lvl1pPr marL="0" indent="0" algn="l">
              <a:buNone/>
              <a:defRPr sz="2400" cap="all" baseline="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93013" y="6492242"/>
            <a:ext cx="3291840" cy="43815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1709" y="6492242"/>
            <a:ext cx="6149863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76294" y="6492239"/>
            <a:ext cx="925307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760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5165597"/>
            <a:ext cx="11894826" cy="983226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9693" y="727711"/>
            <a:ext cx="11894825" cy="39597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84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6148824"/>
            <a:ext cx="11893031" cy="818966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50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748" y="731520"/>
            <a:ext cx="11887146" cy="4114800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303519"/>
            <a:ext cx="11885351" cy="1645919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434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19"/>
            <a:ext cx="11163302" cy="3298115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038668"/>
            <a:ext cx="10502759" cy="65876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171903"/>
            <a:ext cx="11887202" cy="1787395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84214" y="87887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644844" y="33179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30525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2560850"/>
            <a:ext cx="11887201" cy="3014202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5589186"/>
            <a:ext cx="11885406" cy="1368773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934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69693" y="3209356"/>
            <a:ext cx="3836279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3502" y="4032316"/>
            <a:ext cx="385048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7720" y="3213162"/>
            <a:ext cx="38212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05056" y="4036122"/>
            <a:ext cx="3834996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2930" y="3209356"/>
            <a:ext cx="38339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22930" y="4032316"/>
            <a:ext cx="383396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676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69694" y="731520"/>
            <a:ext cx="11887199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69696" y="5285515"/>
            <a:ext cx="3834288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69696" y="3200398"/>
            <a:ext cx="383428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69696" y="5977030"/>
            <a:ext cx="3834288" cy="98141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6864" y="5285515"/>
            <a:ext cx="3840480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86864" y="3200398"/>
            <a:ext cx="383872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85112" y="5977029"/>
            <a:ext cx="3840480" cy="972410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3081" y="5285514"/>
            <a:ext cx="3828889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422931" y="3200398"/>
            <a:ext cx="3833963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422930" y="5977025"/>
            <a:ext cx="3833962" cy="97241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935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059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50881" y="731520"/>
            <a:ext cx="2406013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2" y="731520"/>
            <a:ext cx="9298308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73705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717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89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1293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0430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234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009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08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143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21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4116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76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1703072"/>
            <a:ext cx="11887200" cy="3423284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309235"/>
            <a:ext cx="11887200" cy="1649731"/>
          </a:xfrm>
        </p:spPr>
        <p:txBody>
          <a:bodyPr>
            <a:normAutofit/>
          </a:bodyPr>
          <a:lstStyle>
            <a:lvl1pPr marL="0" indent="0">
              <a:buNone/>
              <a:defRPr sz="216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65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3" y="2699383"/>
            <a:ext cx="5854067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1" y="2699383"/>
            <a:ext cx="5850253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198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742952"/>
            <a:ext cx="11887200" cy="17735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4023" y="2699383"/>
            <a:ext cx="5579740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3" y="3688077"/>
            <a:ext cx="5854069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70" y="2699382"/>
            <a:ext cx="5575922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688077"/>
            <a:ext cx="5850252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583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288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437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047" y="731521"/>
            <a:ext cx="4627244" cy="1967861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441" y="711199"/>
            <a:ext cx="7069451" cy="623824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6047" y="2699383"/>
            <a:ext cx="4627244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425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7121410" cy="1967863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56865" y="731522"/>
            <a:ext cx="4400028" cy="621791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2699383"/>
            <a:ext cx="7121413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711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7146" y="1"/>
            <a:ext cx="14464666" cy="82296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42222"/>
            <a:ext cx="11887198" cy="177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2699384"/>
            <a:ext cx="11887199" cy="425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8305" y="705993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748717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31586" y="7059929"/>
            <a:ext cx="9253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02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SzPct val="125000"/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210" y="0"/>
            <a:ext cx="537518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6499"/>
            <a:ext cx="8350210" cy="1505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Heart Failure Analysis and Prediction Using Machine Learning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802244" y="5710238"/>
            <a:ext cx="2230244" cy="21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Gowtham Chandu Kenechukwu Enem LingFang He Venkata </a:t>
            </a:r>
            <a:r>
              <a:rPr lang="en-US" sz="1750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Dhanayya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Sanjana Indu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710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34435-A465-AF12-CB77-11AFE12A817E}"/>
              </a:ext>
            </a:extLst>
          </p:cNvPr>
          <p:cNvSpPr txBox="1"/>
          <p:nvPr/>
        </p:nvSpPr>
        <p:spPr>
          <a:xfrm>
            <a:off x="2310714" y="3274040"/>
            <a:ext cx="619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Dab 304 – Healthcare Analytics – Group 5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3184-B907-FFEB-C1E1-BBEA0B42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286" y="742221"/>
            <a:ext cx="4979625" cy="1774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Confusion Matrix (</a:t>
            </a:r>
            <a:r>
              <a:rPr lang="en-US" sz="4000" b="1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XGBoost</a:t>
            </a: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77E65-0B74-BF0E-310F-3974287DA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43249" y="2990335"/>
            <a:ext cx="3937205" cy="395910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TN: 30, FP: 3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FN: 6, TP: 13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High specificity, moderate sensitivity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0" name="Picture 9" descr="A diagram of a blue box&#10;&#10;AI-generated content may be incorrect.">
            <a:extLst>
              <a:ext uri="{FF2B5EF4-FFF2-40B4-BE49-F238E27FC236}">
                <a16:creationId xmlns:a16="http://schemas.microsoft.com/office/drawing/2014/main" id="{3AFE84C3-4707-B9DC-F7C5-95BD89B44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732" y="1365145"/>
            <a:ext cx="6756964" cy="54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1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B54EE56-CEC8-4067-8435-4D5937939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3" cy="82296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793DC89-E9E3-46CC-9998-C0B67D0F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7145" y="0"/>
            <a:ext cx="14464671" cy="82296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EEEF19-9CA8-486F-AE73-DE73BF45F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DAEF5323-92EC-4427-9CD7-68F76A357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60D0FC30-2D0E-4781-B6AF-7B6493919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819512AF-8BEB-4542-9F17-B3BFB03B3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3BB84AA6-0A41-420E-821B-7728AE492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CB68734A-25BD-4982-A209-2E5D1875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56AB0ACE-E089-4220-A807-85758EA9D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A76AA469-057E-4F79-BEB9-306CD4153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50BC3E81-9927-4C57-BB00-4045CCD69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AD4B2FDF-540A-49A0-9DC9-D5054CD454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69BA5CB2-ADBA-4166-B45C-99ED85AC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CBBB12A9-E7B8-423A-AC3D-584FF4745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B4FCF827-94F2-40EA-98F6-B00590422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88F329AB-2148-45E1-A176-70C72553F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D6FB03B4-1125-4CF3-A32D-635D4ABBA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B75BE7AC-1221-4298-8EBB-F7C3BA020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41307B62-5EF1-4017-8EEA-2CB8365B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1FA74FE2-D3E6-452D-BAF6-5D1ED1FE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A5A78A95-E0DA-46E2-8D2C-1A2E95B7A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854BD4BF-5CE7-4F8D-953C-87592B9C2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7A02B715-3021-45C0-AABD-9A11DF9DA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610B7212-0152-4F0F-A1CF-03533C416A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D75B0380-7D83-4786-812B-8EA1D74B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454C2B9C-31DA-4FD1-9BB4-2BE02C01D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F4573E58-0FE0-48EC-9FC0-1971A1C41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2366F124-B63E-4121-ABE8-CAE346F36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975D44DE-7502-4B0E-B519-46DBC6596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A3478D8C-EF93-40E8-86A6-7CFE4BB50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292D1F-7CF5-4D3D-95DB-77A00EF68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9FB88120-F47F-4DA4-A647-655884EE4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972D677-EB37-43AB-8CCC-1076841BF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62A766E0-4869-4F29-98D4-BBC376C2D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5EE20B16-4564-472A-B033-E30CDD1DD4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DABEBF89-0B7D-43FF-BF13-0973BCC3A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4A471600-8826-47EC-A5CD-CA01FD834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F9C0336-203B-46C7-99A4-3D0A57801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19680C1C-4144-49AF-AFF1-94748CD3F3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91F1B84-41DA-4997-83C1-6070F6C4C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E4BF4FD-49EC-43C4-8D16-80BE8FB80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81F25C-8B61-69F6-6CC8-F489772AA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41" y="925099"/>
            <a:ext cx="3937203" cy="1774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Feature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importance</a:t>
            </a:r>
          </a:p>
        </p:txBody>
      </p:sp>
      <p:sp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D69C6F6C-9F48-44F2-BD23-28124DFDA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738" y="969668"/>
            <a:ext cx="8102954" cy="6281273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72198-7F49-064D-5A20-5856C71A7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785" y="1408048"/>
            <a:ext cx="3569194" cy="5406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909A4-6CCF-FD60-CF62-E018F2452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450" y="1651853"/>
            <a:ext cx="3569194" cy="491933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EA257-259F-15EF-85BD-EEB96A387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43249" y="2699384"/>
            <a:ext cx="3937205" cy="425005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Top features: </a:t>
            </a:r>
          </a:p>
          <a:p>
            <a:pPr marL="457200"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time</a:t>
            </a:r>
          </a:p>
          <a:p>
            <a:pPr marL="457200"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serum creatinine</a:t>
            </a:r>
          </a:p>
          <a:p>
            <a:pPr marL="457200"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ejection fraction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Consistent across models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7583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130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Clinical Implications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9196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2805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Predictors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757720" y="3788688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Time, serum creatinine, and ejection fraction are identified as strong indicators of heart failure mortality, guiding focused clinical assessments.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08919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3280529"/>
            <a:ext cx="319468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Mortality Reduction Potential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6199823" y="4160758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XGBoost's superior performance suggests a potential to reduce heart failure mortality by 15–20% through precise risk stratification.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08919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32805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Clinical Integration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0641925" y="3788688"/>
            <a:ext cx="319468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findings advocate for integrating this ML model into clinical decision-support systems to enable proactive and personalized patient care.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3326" y="1126927"/>
            <a:ext cx="62579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Ethical Considerations</a:t>
            </a:r>
            <a:endParaRPr lang="en-US" sz="4000" dirty="0"/>
          </a:p>
        </p:txBody>
      </p:sp>
      <p:sp>
        <p:nvSpPr>
          <p:cNvPr id="4" name="Shape 2"/>
          <p:cNvSpPr/>
          <p:nvPr/>
        </p:nvSpPr>
        <p:spPr>
          <a:xfrm>
            <a:off x="793790" y="2324814"/>
            <a:ext cx="30480" cy="1236107"/>
          </a:xfrm>
          <a:prstGeom prst="rect">
            <a:avLst/>
          </a:prstGeom>
          <a:solidFill>
            <a:srgbClr val="876C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90" y="2750047"/>
            <a:ext cx="680442" cy="6804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24270" y="3799672"/>
            <a:ext cx="319801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Privacy &amp; Security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93790" y="442626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with HIPAA is paramount for ensuring robust data privacy and security throughout the project.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14" y="2718794"/>
            <a:ext cx="680442" cy="680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38747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Algorithmic Fairness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235893" y="442626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 of algorithmic bias through continuous audits and fairness checks ensures equitable outcomes across diverse patient populations.</a:t>
            </a:r>
            <a:endParaRPr lang="en-US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4674" y="2688013"/>
            <a:ext cx="680442" cy="6804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61040" y="3874773"/>
            <a:ext cx="336458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Transparency &amp; Consent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9761040" y="4380904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Obtaining informed consent and providing transparent model reporting to build trust with patients and clinicians.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55022" y="742221"/>
            <a:ext cx="3701870" cy="177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+mj-cs"/>
              </a:rPr>
              <a:t>Future Work</a:t>
            </a: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rcRect r="2" b="9270"/>
          <a:stretch>
            <a:fillRect/>
          </a:stretch>
        </p:blipFill>
        <p:spPr>
          <a:xfrm>
            <a:off x="-6716" y="10"/>
            <a:ext cx="9070248" cy="8229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3AF342-384D-1926-D3E9-E4D979858D2F}"/>
              </a:ext>
            </a:extLst>
          </p:cNvPr>
          <p:cNvSpPr txBox="1"/>
          <p:nvPr/>
        </p:nvSpPr>
        <p:spPr>
          <a:xfrm>
            <a:off x="9555022" y="2699384"/>
            <a:ext cx="3701871" cy="425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 defTabSz="914400">
              <a:lnSpc>
                <a:spcPct val="20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Validate on MIMIC-III</a:t>
            </a:r>
          </a:p>
          <a:p>
            <a:pPr marL="457200" indent="-228600" defTabSz="914400">
              <a:lnSpc>
                <a:spcPct val="20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Integrate wearable data</a:t>
            </a:r>
          </a:p>
          <a:p>
            <a:pPr marL="457200" indent="-228600" defTabSz="914400">
              <a:lnSpc>
                <a:spcPct val="20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Explore LSTM for temporal modeling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002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3317915"/>
            <a:ext cx="4196358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552349"/>
            <a:ext cx="313813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XGBoost for Prediction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028224" y="4060508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 err="1"/>
              <a:t>XGBoost</a:t>
            </a:r>
            <a:r>
              <a:rPr lang="en-US" sz="2400" dirty="0"/>
              <a:t> is the most robust model</a:t>
            </a:r>
          </a:p>
          <a:p>
            <a:r>
              <a:rPr lang="en-US" sz="2400" dirty="0"/>
              <a:t>Effective for predicting heart failure mortality</a:t>
            </a:r>
          </a:p>
        </p:txBody>
      </p:sp>
      <p:sp>
        <p:nvSpPr>
          <p:cNvPr id="6" name="Shape 4"/>
          <p:cNvSpPr/>
          <p:nvPr/>
        </p:nvSpPr>
        <p:spPr>
          <a:xfrm>
            <a:off x="5216962" y="3317915"/>
            <a:ext cx="4196358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35523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Framework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451396" y="4060508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/>
              <a:t>The developed framework is highly scalable and clinically relevant for integration.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17915"/>
            <a:ext cx="4196358" cy="2791539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3552349"/>
            <a:ext cx="30158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74568" y="4060508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/>
              <a:t>Future validation and data expansion are crucial steps for widespread deployment.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8058-91D1-3026-3E7A-4D5FC8843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679" y="5447487"/>
            <a:ext cx="10749041" cy="74324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FINAL GREETINGS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0C131-F578-461A-729C-C26031D1B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3530" y="6450227"/>
            <a:ext cx="10043340" cy="993062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Thank you for your attention</a:t>
            </a:r>
          </a:p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Any questions?</a:t>
            </a:r>
          </a:p>
        </p:txBody>
      </p:sp>
      <p:sp>
        <p:nvSpPr>
          <p:cNvPr id="15" name="Round Diagonal Corner Rectangle 6">
            <a:extLst>
              <a:ext uri="{FF2B5EF4-FFF2-40B4-BE49-F238E27FC236}">
                <a16:creationId xmlns:a16="http://schemas.microsoft.com/office/drawing/2014/main" id="{60B8E1AF-8762-4AD6-9888-EC0606086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368" y="767958"/>
            <a:ext cx="13055990" cy="4318257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4482931C-4252-AE09-EE2C-D2CA433BA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3067" y="1141791"/>
            <a:ext cx="3570592" cy="35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80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2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4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69695" y="1299207"/>
            <a:ext cx="3443299" cy="565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Agenda</a:t>
            </a:r>
          </a:p>
        </p:txBody>
      </p:sp>
      <p:sp>
        <p:nvSpPr>
          <p:cNvPr id="3" name="Text 1"/>
          <p:cNvSpPr/>
          <p:nvPr/>
        </p:nvSpPr>
        <p:spPr>
          <a:xfrm>
            <a:off x="6357315" y="1299207"/>
            <a:ext cx="6901485" cy="565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400" dirty="0"/>
              <a:t>- Project Objective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400" dirty="0"/>
              <a:t>- Dataset &amp; Preprocessing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400" dirty="0"/>
              <a:t>- Methodology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400" dirty="0"/>
              <a:t>- Model Evaluation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400" dirty="0"/>
              <a:t>- Key Findings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400" dirty="0"/>
              <a:t>- Clinical Implications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400" dirty="0"/>
              <a:t>- Future Work &amp; Q&amp;A</a:t>
            </a:r>
          </a:p>
          <a:p>
            <a:pPr marL="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A6D4A-06FF-5F01-2271-FDF97D52F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303" y="1335938"/>
            <a:ext cx="7330831" cy="233401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+mn-cs"/>
              </a:rPr>
              <a:t>Background &amp; Motivation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A537E82-7200-7E2E-7FF6-7E6887648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1708" y="3988813"/>
            <a:ext cx="6277816" cy="2463264"/>
          </a:xfrm>
        </p:spPr>
        <p:txBody>
          <a:bodyPr>
            <a:norm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Heart failure affects over 10% of people aged 70+.</a:t>
            </a:r>
          </a:p>
          <a:p>
            <a:pPr marL="342900" marR="0" lvl="0" indent="-342900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5-year mortality exceeds 50%.</a:t>
            </a:r>
          </a:p>
          <a:p>
            <a:pPr marL="342900" marR="0" lvl="0" indent="-342900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Traditional models lack precision.</a:t>
            </a:r>
          </a:p>
          <a:p>
            <a:pPr marL="342900" marR="0" lvl="0" indent="-342900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ML offers personalized prediction.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14" name="Round Diagonal Corner Rectangle 6">
            <a:extLst>
              <a:ext uri="{FF2B5EF4-FFF2-40B4-BE49-F238E27FC236}">
                <a16:creationId xmlns:a16="http://schemas.microsoft.com/office/drawing/2014/main" id="{246A7EF2-16E5-4AFD-A0D3-326F3B1FE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3134" y="969668"/>
            <a:ext cx="4585714" cy="6281273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Lightbulb">
            <a:extLst>
              <a:ext uri="{FF2B5EF4-FFF2-40B4-BE49-F238E27FC236}">
                <a16:creationId xmlns:a16="http://schemas.microsoft.com/office/drawing/2014/main" id="{CD66C627-1C7E-D8F2-6C50-AC30EF2CA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8808" y="2203122"/>
            <a:ext cx="3814365" cy="381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6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42932" y="755095"/>
            <a:ext cx="5351143" cy="177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Project</a:t>
            </a:r>
            <a:r>
              <a:rPr lang="en-US" sz="4000" b="1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b="1" cap="all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Objective</a:t>
            </a:r>
          </a:p>
        </p:txBody>
      </p:sp>
      <p:sp>
        <p:nvSpPr>
          <p:cNvPr id="4" name="Text 1"/>
          <p:cNvSpPr/>
          <p:nvPr/>
        </p:nvSpPr>
        <p:spPr>
          <a:xfrm>
            <a:off x="1083961" y="2528563"/>
            <a:ext cx="6713154" cy="429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5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Predict mortality in heart failure patients.</a:t>
            </a:r>
          </a:p>
          <a:p>
            <a:pPr indent="-228600" defTabSz="914400">
              <a:lnSpc>
                <a:spcPct val="15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Address data limitations.</a:t>
            </a:r>
          </a:p>
          <a:p>
            <a:pPr indent="-228600" defTabSz="914400">
              <a:lnSpc>
                <a:spcPct val="15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Evaluate six ML models.</a:t>
            </a:r>
          </a:p>
          <a:p>
            <a:pPr indent="-228600" defTabSz="914400">
              <a:lnSpc>
                <a:spcPct val="15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Recommend clinical integration strategies</a:t>
            </a:r>
            <a:r>
              <a:rPr lang="en-US" sz="3200" dirty="0"/>
              <a:t>.</a:t>
            </a: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115" y="742221"/>
            <a:ext cx="5033055" cy="671521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6161"/>
            <a:ext cx="723661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and Preprocessing</a:t>
            </a:r>
            <a:endParaRPr lang="en-US" sz="4000" b="1" dirty="0"/>
          </a:p>
        </p:txBody>
      </p:sp>
      <p:sp>
        <p:nvSpPr>
          <p:cNvPr id="3" name="Shape 1"/>
          <p:cNvSpPr/>
          <p:nvPr/>
        </p:nvSpPr>
        <p:spPr>
          <a:xfrm>
            <a:off x="7299960" y="1914049"/>
            <a:ext cx="30480" cy="5599271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10087" y="215396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0049" y="19140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606" y="1990606"/>
            <a:ext cx="357188" cy="3571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947987" y="1991916"/>
            <a:ext cx="32331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Dataset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93790" y="2500074"/>
            <a:ext cx="538734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299 patient records from UCI with 13 clinical features. Complete dataset with no missing values.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539871" y="351484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060049" y="3274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06" y="3351490"/>
            <a:ext cx="357188" cy="35718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449270" y="3352800"/>
            <a:ext cx="30864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Normalization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8449270" y="3860959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scaled data to normalize features, preparing the data for consistent modeling inputs.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410087" y="468784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060049" y="44479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606" y="4524494"/>
            <a:ext cx="357188" cy="35718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603183" y="4525804"/>
            <a:ext cx="35779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 Imbalance Handling</a:t>
            </a:r>
            <a:endParaRPr lang="en-US" sz="2300" dirty="0"/>
          </a:p>
        </p:txBody>
      </p:sp>
      <p:sp>
        <p:nvSpPr>
          <p:cNvPr id="18" name="Text 13"/>
          <p:cNvSpPr/>
          <p:nvPr/>
        </p:nvSpPr>
        <p:spPr>
          <a:xfrm>
            <a:off x="793790" y="5033963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SMOTE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was used to balance the class distribution, addressing the 32% mortality rate imbalance.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539871" y="586085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060049" y="56209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6606" y="5697498"/>
            <a:ext cx="357188" cy="35718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449270" y="56988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Augmentation</a:t>
            </a:r>
            <a:endParaRPr lang="en-US" sz="2300" dirty="0"/>
          </a:p>
        </p:txBody>
      </p:sp>
      <p:sp>
        <p:nvSpPr>
          <p:cNvPr id="23" name="Text 17"/>
          <p:cNvSpPr/>
          <p:nvPr/>
        </p:nvSpPr>
        <p:spPr>
          <a:xfrm>
            <a:off x="8449270" y="6206966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was augmented to enhance model generalization and robustness.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39DB-BC30-96FD-F510-99E713D8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695" y="742221"/>
            <a:ext cx="5351143" cy="17742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ts val="5850"/>
              </a:lnSpc>
            </a:pP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EDA - Correlation Insights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32EBBDE-80FC-9DC1-8DDC-0B4758B412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1633"/>
          <a:stretch>
            <a:fillRect/>
          </a:stretch>
        </p:blipFill>
        <p:spPr>
          <a:xfrm>
            <a:off x="6993252" y="1129487"/>
            <a:ext cx="6869482" cy="594068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B4992-CEED-AE2E-485C-01E6EAF60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9694" y="2699384"/>
            <a:ext cx="5351144" cy="475805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2400" dirty="0">
                <a:solidFill>
                  <a:srgbClr val="FFFFFF"/>
                </a:solidFill>
              </a:rPr>
              <a:t>Key predictors: 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Time: -0.53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Serum Creatinine: 0.29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Ejection Fraction: -0.27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Age: 0.25</a:t>
            </a:r>
          </a:p>
          <a:p>
            <a:pPr defTabSz="914400"/>
            <a:r>
              <a:rPr lang="en-US" sz="2400" dirty="0">
                <a:solidFill>
                  <a:srgbClr val="FFFFFF"/>
                </a:solidFill>
              </a:rPr>
              <a:t>Weak predictors: 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sex, platelets, CPK diabetes </a:t>
            </a:r>
            <a:r>
              <a:rPr lang="en-US" sz="2400" dirty="0" err="1">
                <a:solidFill>
                  <a:srgbClr val="FFFFFF"/>
                </a:solidFill>
              </a:rPr>
              <a:t>etc</a:t>
            </a:r>
            <a:endParaRPr lang="en-US" sz="2400" dirty="0">
              <a:solidFill>
                <a:srgbClr val="FFFFFF"/>
              </a:solidFill>
            </a:endParaRPr>
          </a:p>
          <a:p>
            <a:pPr defTabSz="91440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414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9671" y="75021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 Overview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4058722"/>
            <a:ext cx="304800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938951"/>
            <a:ext cx="304800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78" y="2069725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8778" y="4069796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Selection &amp; Implementation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648777" y="4950025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Six ML models evaluated: Logistic Regression, SVM, Decision Tree, Bagging, XGBoost, and LightGBM. Each selected for its unique strengths in classification tasks.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784" y="2069725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51885" y="4058721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Hyperparameter Tuning &amp; Validation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5617487" y="4929782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Utilized 10-fold cross-validation, and GridSearchCV for rigorous model tuning and robust performance evaluation.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1690" y="2069725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92770" y="40587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Enhancement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9792770" y="4802862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SMOTE and data augmentation techniques significantly improved model robustness and ability to generalize across diverse patient data.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07959" y="742221"/>
            <a:ext cx="4718556" cy="1774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+mj-cs"/>
              </a:rPr>
              <a:t>Model Accuracy Comparison</a:t>
            </a:r>
          </a:p>
        </p:txBody>
      </p:sp>
      <p:pic>
        <p:nvPicPr>
          <p:cNvPr id="10" name="Picture 9" descr="A graph of a test&#10;&#10;AI-generated content may be incorrect.">
            <a:extLst>
              <a:ext uri="{FF2B5EF4-FFF2-40B4-BE49-F238E27FC236}">
                <a16:creationId xmlns:a16="http://schemas.microsoft.com/office/drawing/2014/main" id="{55245C9C-D899-A847-5831-1D2F65CF3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785" y="1722686"/>
            <a:ext cx="7603507" cy="457926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637831" y="2744024"/>
            <a:ext cx="3937205" cy="425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 err="1"/>
              <a:t>XGBoost</a:t>
            </a:r>
            <a:r>
              <a:rPr lang="en-US" sz="2400" dirty="0"/>
              <a:t>: 0.85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Bagging: 0.83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 err="1"/>
              <a:t>LightGBM</a:t>
            </a:r>
            <a:r>
              <a:rPr lang="en-US" sz="2400" dirty="0"/>
              <a:t>: 0.82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Decision Tree: 0.80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Logistic Regression: 0.78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SVM: 0.75</a:t>
            </a:r>
          </a:p>
          <a:p>
            <a:pPr marL="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E597A-64AF-BC56-1384-77591D72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947" y="742221"/>
            <a:ext cx="5988799" cy="17742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ROC-AUC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D2E02-239A-C889-7539-593C6E00A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83948" y="2699384"/>
            <a:ext cx="5696504" cy="425005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 err="1"/>
              <a:t>XGBoost</a:t>
            </a:r>
            <a:r>
              <a:rPr lang="en-US" sz="2400" dirty="0"/>
              <a:t>: 0.90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Logistic Regression: 0.89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Bagging: 0.87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 err="1"/>
              <a:t>LightGBM</a:t>
            </a:r>
            <a:r>
              <a:rPr lang="en-US" sz="2400" dirty="0"/>
              <a:t>: 0.86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SVM: 0.82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Decision Tree: 0.77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11360D19-744F-B48A-B3B1-E24D9D255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6" y="1602130"/>
            <a:ext cx="5988800" cy="492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6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886</TotalTime>
  <Words>1450</Words>
  <Application>Microsoft Office PowerPoint</Application>
  <PresentationFormat>Custom</PresentationFormat>
  <Paragraphs>141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Petrona Bold</vt:lpstr>
      <vt:lpstr>Calibri</vt:lpstr>
      <vt:lpstr>Arial</vt:lpstr>
      <vt:lpstr>Tw Cen MT</vt:lpstr>
      <vt:lpstr>Inter</vt:lpstr>
      <vt:lpstr>Circuit</vt:lpstr>
      <vt:lpstr>PowerPoint Presentation</vt:lpstr>
      <vt:lpstr>PowerPoint Presentation</vt:lpstr>
      <vt:lpstr>Background &amp; Motivation</vt:lpstr>
      <vt:lpstr>PowerPoint Presentation</vt:lpstr>
      <vt:lpstr>PowerPoint Presentation</vt:lpstr>
      <vt:lpstr>EDA - Correlation Insights</vt:lpstr>
      <vt:lpstr>PowerPoint Presentation</vt:lpstr>
      <vt:lpstr>PowerPoint Presentation</vt:lpstr>
      <vt:lpstr>ROC-AUC Comparison</vt:lpstr>
      <vt:lpstr>Confusion Matrix (XGBoost)</vt:lpstr>
      <vt:lpstr>Feature importance</vt:lpstr>
      <vt:lpstr>PowerPoint Presentation</vt:lpstr>
      <vt:lpstr>PowerPoint Presentation</vt:lpstr>
      <vt:lpstr>PowerPoint Presentation</vt:lpstr>
      <vt:lpstr>PowerPoint Presentation</vt:lpstr>
      <vt:lpstr>FINAL GREETINGS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Kenechukwu Enem</dc:creator>
  <cp:lastModifiedBy>Kenechukwu Enem</cp:lastModifiedBy>
  <cp:revision>2</cp:revision>
  <dcterms:created xsi:type="dcterms:W3CDTF">2025-07-13T05:16:54Z</dcterms:created>
  <dcterms:modified xsi:type="dcterms:W3CDTF">2025-07-14T13:04:15Z</dcterms:modified>
</cp:coreProperties>
</file>